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3" r:id="rId1"/>
  </p:sldMasterIdLst>
  <p:sldIdLst>
    <p:sldId id="256" r:id="rId2"/>
    <p:sldId id="282" r:id="rId3"/>
    <p:sldId id="272" r:id="rId4"/>
    <p:sldId id="284" r:id="rId5"/>
    <p:sldId id="285" r:id="rId6"/>
    <p:sldId id="286" r:id="rId7"/>
    <p:sldId id="273" r:id="rId8"/>
    <p:sldId id="281" r:id="rId9"/>
    <p:sldId id="274" r:id="rId10"/>
    <p:sldId id="275" r:id="rId11"/>
    <p:sldId id="277" r:id="rId12"/>
    <p:sldId id="278" r:id="rId13"/>
    <p:sldId id="279" r:id="rId14"/>
    <p:sldId id="280" r:id="rId15"/>
    <p:sldId id="257" r:id="rId16"/>
    <p:sldId id="258" r:id="rId17"/>
    <p:sldId id="259" r:id="rId18"/>
    <p:sldId id="260" r:id="rId19"/>
    <p:sldId id="261" r:id="rId20"/>
    <p:sldId id="262" r:id="rId21"/>
    <p:sldId id="264" r:id="rId22"/>
    <p:sldId id="265" r:id="rId23"/>
    <p:sldId id="287" r:id="rId24"/>
    <p:sldId id="263" r:id="rId25"/>
    <p:sldId id="266" r:id="rId26"/>
    <p:sldId id="267" r:id="rId27"/>
    <p:sldId id="269" r:id="rId28"/>
    <p:sldId id="268" r:id="rId29"/>
    <p:sldId id="271" r:id="rId30"/>
    <p:sldId id="270" r:id="rId31"/>
    <p:sldId id="283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38" autoAdjust="0"/>
    <p:restoredTop sz="94660"/>
  </p:normalViewPr>
  <p:slideViewPr>
    <p:cSldViewPr snapToGrid="0">
      <p:cViewPr>
        <p:scale>
          <a:sx n="66" d="100"/>
          <a:sy n="66" d="100"/>
        </p:scale>
        <p:origin x="636" y="2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088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077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855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730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218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45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719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031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180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719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644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CE38D91C-4B2E-40CE-AABE-D5AF45731CC6}" type="datetimeFigureOut">
              <a:rPr lang="ko-KR" altLang="en-US" smtClean="0"/>
              <a:t>2015-12-15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6737773E-4DBD-4F9D-A494-F6FD6CF8A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647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4" r:id="rId1"/>
    <p:sldLayoutId id="2147483935" r:id="rId2"/>
    <p:sldLayoutId id="2147483936" r:id="rId3"/>
    <p:sldLayoutId id="2147483937" r:id="rId4"/>
    <p:sldLayoutId id="2147483938" r:id="rId5"/>
    <p:sldLayoutId id="2147483939" r:id="rId6"/>
    <p:sldLayoutId id="2147483940" r:id="rId7"/>
    <p:sldLayoutId id="2147483941" r:id="rId8"/>
    <p:sldLayoutId id="2147483942" r:id="rId9"/>
    <p:sldLayoutId id="2147483943" r:id="rId10"/>
    <p:sldLayoutId id="2147483944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1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65564" y="882376"/>
            <a:ext cx="9966960" cy="2926080"/>
          </a:xfrm>
        </p:spPr>
        <p:txBody>
          <a:bodyPr>
            <a:normAutofit/>
          </a:bodyPr>
          <a:lstStyle/>
          <a:p>
            <a:pPr algn="r"/>
            <a:r>
              <a:rPr lang="ko-KR" altLang="en-US" sz="4000" dirty="0" smtClean="0"/>
              <a:t>컴퓨터시스템기초설계</a:t>
            </a:r>
            <a:r>
              <a:rPr lang="en-US" altLang="ko-KR" sz="4000" dirty="0" smtClean="0"/>
              <a:t/>
            </a:r>
            <a:br>
              <a:rPr lang="en-US" altLang="ko-KR" sz="4000" dirty="0" smtClean="0"/>
            </a:br>
            <a:r>
              <a:rPr lang="ko-KR" altLang="en-US" sz="4000" dirty="0" smtClean="0"/>
              <a:t>최종 발표</a:t>
            </a:r>
            <a:endParaRPr lang="ko-KR" altLang="en-US" sz="4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16100" y="3869634"/>
            <a:ext cx="8767860" cy="1388165"/>
          </a:xfrm>
        </p:spPr>
        <p:txBody>
          <a:bodyPr>
            <a:normAutofit/>
          </a:bodyPr>
          <a:lstStyle/>
          <a:p>
            <a:pPr algn="r"/>
            <a:r>
              <a:rPr lang="en-US" altLang="ko-KR" dirty="0" smtClean="0"/>
              <a:t>11</a:t>
            </a:r>
            <a:r>
              <a:rPr lang="ko-KR" altLang="en-US" dirty="0" smtClean="0"/>
              <a:t>조</a:t>
            </a:r>
            <a:endParaRPr lang="en-US" altLang="ko-KR" dirty="0" smtClean="0"/>
          </a:p>
          <a:p>
            <a:pPr algn="r"/>
            <a:r>
              <a:rPr lang="en-US" altLang="ko-KR" dirty="0" smtClean="0"/>
              <a:t>2010136143 </a:t>
            </a:r>
            <a:r>
              <a:rPr lang="ko-KR" altLang="en-US" dirty="0" smtClean="0"/>
              <a:t>황동현</a:t>
            </a:r>
            <a:endParaRPr lang="en-US" altLang="ko-KR" dirty="0" smtClean="0"/>
          </a:p>
          <a:p>
            <a:pPr algn="r"/>
            <a:r>
              <a:rPr lang="en-US" altLang="ko-KR" dirty="0" smtClean="0"/>
              <a:t>2013136040 </a:t>
            </a:r>
            <a:r>
              <a:rPr lang="ko-KR" altLang="en-US" dirty="0" smtClean="0"/>
              <a:t>박순영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155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개발환경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CCTV_Node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Spec</a:t>
            </a:r>
            <a:endParaRPr lang="ko-KR" altLang="en-US" dirty="0"/>
          </a:p>
        </p:txBody>
      </p:sp>
      <p:graphicFrame>
        <p:nvGraphicFramePr>
          <p:cNvPr id="6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399868"/>
              </p:ext>
            </p:extLst>
          </p:nvPr>
        </p:nvGraphicFramePr>
        <p:xfrm>
          <a:off x="1362075" y="2667000"/>
          <a:ext cx="5862860" cy="2404111"/>
        </p:xfrm>
        <a:graphic>
          <a:graphicData uri="http://schemas.openxmlformats.org/drawingml/2006/table">
            <a:tbl>
              <a:tblPr/>
              <a:tblGrid>
                <a:gridCol w="2043493"/>
                <a:gridCol w="3819367"/>
              </a:tblGrid>
              <a:tr h="4329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CPU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ARM Cortex-A7 900MHz (Quard-Core)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279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Memory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1GB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279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Secondary Storage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Micro SD 32GB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279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OS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Embedded Linux System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279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Camera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1.3M VGA Camera Module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050" name="Picture 2" descr="raspberry-pi-logo.png (620×350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2603" y="4493843"/>
            <a:ext cx="3385911" cy="191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38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개발환경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CCTV_Node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Image Process Library</a:t>
            </a:r>
            <a:endParaRPr lang="ko-KR" altLang="en-US" dirty="0"/>
          </a:p>
        </p:txBody>
      </p:sp>
      <p:pic>
        <p:nvPicPr>
          <p:cNvPr id="3073" name="_x243582776" descr="EMB00001804839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899" y="2800349"/>
            <a:ext cx="2543175" cy="3002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_x243582696" descr="EMB00001804839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274" y="2800349"/>
            <a:ext cx="2238375" cy="296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355535" y="3414980"/>
            <a:ext cx="1447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 smtClean="0"/>
              <a:t>VS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94706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개발환경 </a:t>
            </a:r>
            <a:r>
              <a:rPr lang="en-US" altLang="ko-KR" dirty="0" smtClean="0"/>
              <a:t>– Server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Spec</a:t>
            </a:r>
            <a:endParaRPr lang="ko-KR" altLang="en-US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6598410"/>
              </p:ext>
            </p:extLst>
          </p:nvPr>
        </p:nvGraphicFramePr>
        <p:xfrm>
          <a:off x="1142999" y="2520315"/>
          <a:ext cx="5762625" cy="2308860"/>
        </p:xfrm>
        <a:graphic>
          <a:graphicData uri="http://schemas.openxmlformats.org/drawingml/2006/table">
            <a:tbl>
              <a:tblPr/>
              <a:tblGrid>
                <a:gridCol w="2088159"/>
                <a:gridCol w="3674466"/>
              </a:tblGrid>
              <a:tr h="4617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CPU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AMD Opteron 6300 (16 Core)</a:t>
                      </a:r>
                      <a:endParaRPr lang="fr-FR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7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Memory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512GB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7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Secondary Storage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HDD 16TB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7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OS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Windows Server 2012 R2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77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Network Interface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10Gb 554FLB </a:t>
                      </a:r>
                      <a:r>
                        <a:rPr lang="en-US" sz="1400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FlexFabric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4098" name="Picture 2" descr="windows-server-2012.jpg (800×600)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24" t="10307" r="18647" b="15420"/>
          <a:stretch/>
        </p:blipFill>
        <p:spPr bwMode="auto">
          <a:xfrm>
            <a:off x="8063122" y="3674745"/>
            <a:ext cx="2952749" cy="2580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sql-server-2014-logo.png (622×198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122" y="2270412"/>
            <a:ext cx="3354635" cy="1067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174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개발환경 </a:t>
            </a:r>
            <a:r>
              <a:rPr lang="en-US" altLang="ko-KR" dirty="0" smtClean="0"/>
              <a:t>– Client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Spec</a:t>
            </a: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6073864"/>
              </p:ext>
            </p:extLst>
          </p:nvPr>
        </p:nvGraphicFramePr>
        <p:xfrm>
          <a:off x="1143000" y="2539365"/>
          <a:ext cx="5734050" cy="2385060"/>
        </p:xfrm>
        <a:graphic>
          <a:graphicData uri="http://schemas.openxmlformats.org/drawingml/2006/table">
            <a:tbl>
              <a:tblPr/>
              <a:tblGrid>
                <a:gridCol w="2077804"/>
                <a:gridCol w="3656246"/>
              </a:tblGrid>
              <a:tr h="47701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CPU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Intel Core i7 4790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701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Memory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16GB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701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Secondary Storage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HDD 1TB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701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OS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Windows 8.1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701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Network Interface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1Gb LAN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5124" name="Picture 4" descr="hethlerized-windows-8-1-logo.jpg (2182×500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1803" y="5000839"/>
            <a:ext cx="4779282" cy="1095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382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Language &amp; Compiler &amp; IDE</a:t>
            </a:r>
            <a:endParaRPr lang="ko-KR" altLang="en-US" dirty="0"/>
          </a:p>
        </p:txBody>
      </p:sp>
      <p:pic>
        <p:nvPicPr>
          <p:cNvPr id="6146" name="Picture 2" descr="cpp-logo-dribbble_1x.png (400×300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95729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537" y="2590256"/>
            <a:ext cx="1915355" cy="2268446"/>
          </a:xfrm>
          <a:prstGeom prst="rect">
            <a:avLst/>
          </a:prstGeom>
        </p:spPr>
      </p:pic>
      <p:pic>
        <p:nvPicPr>
          <p:cNvPr id="6154" name="Picture 10" descr="http://jtower.com/wp-content/uploads/2015/06/visual-studio-2013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874" y="2295729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271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평가기준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CCTV_Node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US" altLang="ko-KR" sz="2200" b="1" dirty="0"/>
              <a:t>H/W </a:t>
            </a:r>
            <a:r>
              <a:rPr lang="ko-KR" altLang="en-US" sz="2200" b="1" dirty="0"/>
              <a:t>신뢰성</a:t>
            </a:r>
          </a:p>
          <a:p>
            <a:pPr fontAlgn="base"/>
            <a:r>
              <a:rPr lang="ko-KR" altLang="en-US" sz="2200" dirty="0" smtClean="0"/>
              <a:t>레일에 </a:t>
            </a:r>
            <a:r>
              <a:rPr lang="ko-KR" altLang="en-US" sz="2200" dirty="0"/>
              <a:t>전기가 흐르지 않은 경우 배터리 모드로 </a:t>
            </a:r>
            <a:r>
              <a:rPr lang="ko-KR" altLang="en-US" sz="2200" dirty="0" err="1" smtClean="0"/>
              <a:t>절체되어야</a:t>
            </a:r>
            <a:r>
              <a:rPr lang="ko-KR" altLang="en-US" sz="2200" dirty="0" smtClean="0"/>
              <a:t> 하며 </a:t>
            </a:r>
            <a:r>
              <a:rPr lang="ko-KR" altLang="en-US" sz="2200" dirty="0"/>
              <a:t>평균 정전 복구 </a:t>
            </a:r>
            <a:r>
              <a:rPr lang="ko-KR" altLang="en-US" sz="2200" dirty="0" smtClean="0"/>
              <a:t>시간인 </a:t>
            </a:r>
            <a:r>
              <a:rPr lang="en-US" altLang="ko-KR" sz="2200" dirty="0" smtClean="0"/>
              <a:t>73</a:t>
            </a:r>
            <a:r>
              <a:rPr lang="ko-KR" altLang="en-US" sz="2200" dirty="0"/>
              <a:t>분의 약 </a:t>
            </a:r>
            <a:r>
              <a:rPr lang="en-US" altLang="ko-KR" sz="2200" dirty="0"/>
              <a:t>2</a:t>
            </a:r>
            <a:r>
              <a:rPr lang="ko-KR" altLang="en-US" sz="2200" dirty="0"/>
              <a:t>배인 </a:t>
            </a:r>
            <a:r>
              <a:rPr lang="en-US" altLang="ko-KR" sz="2200" dirty="0"/>
              <a:t>150</a:t>
            </a:r>
            <a:r>
              <a:rPr lang="ko-KR" altLang="en-US" sz="2200" dirty="0"/>
              <a:t>분 이상 배터리로 동작할 수 있어야만 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/>
            <a:r>
              <a:rPr lang="en-US" altLang="ko-KR" sz="2200" dirty="0" smtClean="0"/>
              <a:t>LTE </a:t>
            </a:r>
            <a:r>
              <a:rPr lang="ko-KR" altLang="en-US" sz="2200" dirty="0"/>
              <a:t>및 통신장비는 상용 통신장비에 비하여 전파방해에 강해야 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/>
            <a:r>
              <a:rPr lang="ko-KR" altLang="en-US" sz="2200" dirty="0" smtClean="0"/>
              <a:t>내장된 </a:t>
            </a:r>
            <a:r>
              <a:rPr lang="en-US" altLang="ko-KR" sz="2200" dirty="0"/>
              <a:t>IC</a:t>
            </a:r>
            <a:r>
              <a:rPr lang="ko-KR" altLang="en-US" sz="2200" dirty="0"/>
              <a:t>칩들은 영하 </a:t>
            </a:r>
            <a:r>
              <a:rPr lang="en-US" altLang="ko-KR" sz="2200" dirty="0"/>
              <a:t>-50</a:t>
            </a:r>
            <a:r>
              <a:rPr lang="ko-KR" altLang="en-US" sz="2200" dirty="0"/>
              <a:t>도 </a:t>
            </a:r>
            <a:r>
              <a:rPr lang="en-US" altLang="ko-KR" sz="2200" dirty="0"/>
              <a:t>~ </a:t>
            </a:r>
            <a:r>
              <a:rPr lang="ko-KR" altLang="en-US" sz="2200" dirty="0"/>
              <a:t>영상 </a:t>
            </a:r>
            <a:r>
              <a:rPr lang="en-US" altLang="ko-KR" sz="2200" dirty="0"/>
              <a:t>60</a:t>
            </a:r>
            <a:r>
              <a:rPr lang="ko-KR" altLang="en-US" sz="2200" dirty="0"/>
              <a:t>도의 온도에서 정상적으로 동작해야 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931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평가기준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CCTV_Node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928684" cy="4351338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altLang="ko-KR" sz="2200" b="1" dirty="0"/>
              <a:t>S/W </a:t>
            </a:r>
            <a:r>
              <a:rPr lang="ko-KR" altLang="en-US" sz="2200" b="1" dirty="0"/>
              <a:t>알고리즘 및 최적화</a:t>
            </a:r>
          </a:p>
          <a:p>
            <a:pPr fontAlgn="base"/>
            <a:r>
              <a:rPr lang="ko-KR" altLang="en-US" sz="2200" dirty="0" smtClean="0"/>
              <a:t>전송하는 </a:t>
            </a:r>
            <a:r>
              <a:rPr lang="ko-KR" altLang="en-US" sz="2200" dirty="0"/>
              <a:t>영상의 해상도는 </a:t>
            </a:r>
            <a:r>
              <a:rPr lang="en-US" altLang="ko-KR" sz="2200" dirty="0"/>
              <a:t>640X480</a:t>
            </a:r>
            <a:r>
              <a:rPr lang="ko-KR" altLang="en-US" sz="2200" dirty="0"/>
              <a:t>이며 </a:t>
            </a:r>
            <a:r>
              <a:rPr lang="ko-KR" altLang="en-US" sz="2200" dirty="0" err="1"/>
              <a:t>임베디드</a:t>
            </a:r>
            <a:r>
              <a:rPr lang="ko-KR" altLang="en-US" sz="2200" dirty="0"/>
              <a:t> 시스템의 부하를 최소화하기 </a:t>
            </a:r>
            <a:r>
              <a:rPr lang="ko-KR" altLang="en-US" sz="2200" dirty="0" smtClean="0"/>
              <a:t>위해 화질대비 </a:t>
            </a:r>
            <a:r>
              <a:rPr lang="ko-KR" altLang="en-US" sz="2200" dirty="0" err="1"/>
              <a:t>인코딩</a:t>
            </a:r>
            <a:r>
              <a:rPr lang="ko-KR" altLang="en-US" sz="2200" dirty="0"/>
              <a:t> 부하가 적은 </a:t>
            </a:r>
            <a:r>
              <a:rPr lang="en-US" altLang="ko-KR" sz="2200" dirty="0" smtClean="0"/>
              <a:t>H.264 baseline </a:t>
            </a:r>
            <a:r>
              <a:rPr lang="en-US" altLang="ko-KR" sz="2200" dirty="0"/>
              <a:t>profile </a:t>
            </a:r>
            <a:r>
              <a:rPr lang="ko-KR" altLang="en-US" sz="2200" dirty="0" err="1"/>
              <a:t>코덱로</a:t>
            </a:r>
            <a:r>
              <a:rPr lang="ko-KR" altLang="en-US" sz="2200" dirty="0"/>
              <a:t> </a:t>
            </a:r>
            <a:r>
              <a:rPr lang="ko-KR" altLang="en-US" sz="2200" dirty="0" err="1"/>
              <a:t>인코딩한다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/>
            <a:r>
              <a:rPr lang="ko-KR" altLang="en-US" sz="2200" dirty="0" smtClean="0"/>
              <a:t>자동 </a:t>
            </a:r>
            <a:r>
              <a:rPr lang="ko-KR" altLang="en-US" sz="2200" dirty="0"/>
              <a:t>물체 탐지 알고리즘은 눈</a:t>
            </a:r>
            <a:r>
              <a:rPr lang="en-US" altLang="ko-KR" sz="2200" dirty="0"/>
              <a:t>, </a:t>
            </a:r>
            <a:r>
              <a:rPr lang="ko-KR" altLang="en-US" sz="2200" dirty="0"/>
              <a:t>낙엽</a:t>
            </a:r>
            <a:r>
              <a:rPr lang="en-US" altLang="ko-KR" sz="2200" dirty="0"/>
              <a:t>, </a:t>
            </a:r>
            <a:r>
              <a:rPr lang="ko-KR" altLang="en-US" sz="2200" dirty="0"/>
              <a:t>비 등의 움직임에 대해서 </a:t>
            </a:r>
            <a:r>
              <a:rPr lang="ko-KR" altLang="en-US" sz="2200" dirty="0" smtClean="0"/>
              <a:t>강인해야  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/>
            <a:r>
              <a:rPr lang="ko-KR" altLang="en-US" sz="2200" dirty="0" smtClean="0"/>
              <a:t>자동 </a:t>
            </a:r>
            <a:r>
              <a:rPr lang="ko-KR" altLang="en-US" sz="2200" dirty="0"/>
              <a:t>물체 탐지 알고리즘의 </a:t>
            </a:r>
            <a:r>
              <a:rPr lang="en-US" altLang="ko-KR" sz="2200" dirty="0"/>
              <a:t>false-positive</a:t>
            </a:r>
            <a:r>
              <a:rPr lang="ko-KR" altLang="en-US" sz="2200" dirty="0"/>
              <a:t>는 </a:t>
            </a:r>
            <a:r>
              <a:rPr lang="en-US" altLang="ko-KR" sz="2200" dirty="0"/>
              <a:t>5% </a:t>
            </a:r>
            <a:r>
              <a:rPr lang="ko-KR" altLang="en-US" sz="2200" dirty="0"/>
              <a:t>이하여야 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/>
            <a:r>
              <a:rPr lang="ko-KR" altLang="en-US" sz="2200" dirty="0" smtClean="0"/>
              <a:t>자동 </a:t>
            </a:r>
            <a:r>
              <a:rPr lang="ko-KR" altLang="en-US" sz="2200" dirty="0"/>
              <a:t>물체 탐지 알고리즘의 </a:t>
            </a:r>
            <a:r>
              <a:rPr lang="en-US" altLang="ko-KR" sz="2200" dirty="0"/>
              <a:t>false-negative</a:t>
            </a:r>
            <a:r>
              <a:rPr lang="ko-KR" altLang="en-US" sz="2200" dirty="0"/>
              <a:t>는 </a:t>
            </a:r>
            <a:r>
              <a:rPr lang="en-US" altLang="ko-KR" sz="2200" dirty="0"/>
              <a:t>1% </a:t>
            </a:r>
            <a:r>
              <a:rPr lang="ko-KR" altLang="en-US" sz="2200" dirty="0"/>
              <a:t>이하여야 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43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평가기준 </a:t>
            </a:r>
            <a:r>
              <a:rPr lang="en-US" altLang="ko-KR" dirty="0" smtClean="0"/>
              <a:t>– Server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928684" cy="4351338"/>
          </a:xfrm>
        </p:spPr>
        <p:txBody>
          <a:bodyPr>
            <a:normAutofit fontScale="92500"/>
          </a:bodyPr>
          <a:lstStyle/>
          <a:p>
            <a:pPr marL="0" indent="0" fontAlgn="base">
              <a:buNone/>
            </a:pPr>
            <a:r>
              <a:rPr lang="ko-KR" altLang="en-US" b="1" dirty="0"/>
              <a:t>데이터 처리 및 전송</a:t>
            </a:r>
          </a:p>
          <a:p>
            <a:pPr fontAlgn="base">
              <a:lnSpc>
                <a:spcPct val="120000"/>
              </a:lnSpc>
            </a:pPr>
            <a:r>
              <a:rPr lang="ko-KR" altLang="en-US" dirty="0" smtClean="0"/>
              <a:t>서버에 </a:t>
            </a:r>
            <a:r>
              <a:rPr lang="ko-KR" altLang="en-US" dirty="0"/>
              <a:t>접속하는 </a:t>
            </a:r>
            <a:r>
              <a:rPr lang="en-US" altLang="ko-KR" dirty="0" err="1"/>
              <a:t>CCTV_Node</a:t>
            </a:r>
            <a:r>
              <a:rPr lang="ko-KR" altLang="en-US" dirty="0"/>
              <a:t>의 수는 총 </a:t>
            </a:r>
            <a:r>
              <a:rPr lang="en-US" altLang="ko-KR" dirty="0"/>
              <a:t>1000</a:t>
            </a:r>
            <a:r>
              <a:rPr lang="ko-KR" altLang="en-US" dirty="0"/>
              <a:t>대이다</a:t>
            </a:r>
            <a:r>
              <a:rPr lang="en-US" altLang="ko-KR" dirty="0"/>
              <a:t>. </a:t>
            </a:r>
            <a:r>
              <a:rPr lang="ko-KR" altLang="en-US" dirty="0"/>
              <a:t>각 </a:t>
            </a:r>
            <a:r>
              <a:rPr lang="en-US" altLang="ko-KR" dirty="0" err="1"/>
              <a:t>CCTV_Node</a:t>
            </a:r>
            <a:r>
              <a:rPr lang="ko-KR" altLang="en-US" dirty="0"/>
              <a:t>에서 전송되는 영상 데이터를 초당 </a:t>
            </a:r>
            <a:r>
              <a:rPr lang="en-US" altLang="ko-KR" dirty="0"/>
              <a:t>30</a:t>
            </a:r>
            <a:r>
              <a:rPr lang="ko-KR" altLang="en-US" dirty="0"/>
              <a:t>프레임으로 </a:t>
            </a:r>
            <a:r>
              <a:rPr lang="ko-KR" altLang="en-US" dirty="0" err="1"/>
              <a:t>쵤영하는</a:t>
            </a:r>
            <a:r>
              <a:rPr lang="ko-KR" altLang="en-US" dirty="0"/>
              <a:t> </a:t>
            </a:r>
            <a:r>
              <a:rPr lang="en-US" altLang="ko-KR" dirty="0" err="1"/>
              <a:t>CCTV_Node</a:t>
            </a:r>
            <a:r>
              <a:rPr lang="ko-KR" altLang="en-US" dirty="0"/>
              <a:t>의 영상에 </a:t>
            </a:r>
            <a:r>
              <a:rPr lang="ko-KR" altLang="en-US" dirty="0" err="1"/>
              <a:t>딜레이가</a:t>
            </a:r>
            <a:r>
              <a:rPr lang="ko-KR" altLang="en-US" dirty="0"/>
              <a:t> 없도록 </a:t>
            </a:r>
            <a:r>
              <a:rPr lang="ko-KR" altLang="en-US" dirty="0" smtClean="0"/>
              <a:t>하기 </a:t>
            </a:r>
            <a:r>
              <a:rPr lang="ko-KR" altLang="en-US" dirty="0"/>
              <a:t>위하여 </a:t>
            </a:r>
            <a:r>
              <a:rPr lang="en-US" altLang="ko-KR" dirty="0"/>
              <a:t>H.264</a:t>
            </a:r>
            <a:r>
              <a:rPr lang="ko-KR" altLang="en-US" dirty="0"/>
              <a:t>로 </a:t>
            </a:r>
            <a:r>
              <a:rPr lang="ko-KR" altLang="en-US" dirty="0" err="1"/>
              <a:t>인코딩하는데</a:t>
            </a:r>
            <a:r>
              <a:rPr lang="ko-KR" altLang="en-US" dirty="0"/>
              <a:t> 걸리는 시간은 </a:t>
            </a:r>
            <a:r>
              <a:rPr lang="en-US" altLang="ko-KR" dirty="0"/>
              <a:t>33ms</a:t>
            </a:r>
            <a:r>
              <a:rPr lang="ko-KR" altLang="en-US" dirty="0"/>
              <a:t>이내여야만 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>
              <a:lnSpc>
                <a:spcPct val="120000"/>
              </a:lnSpc>
            </a:pPr>
            <a:r>
              <a:rPr lang="ko-KR" altLang="en-US" dirty="0" smtClean="0"/>
              <a:t>영상을 </a:t>
            </a:r>
            <a:r>
              <a:rPr lang="ko-KR" altLang="en-US" dirty="0" err="1"/>
              <a:t>스트리밍</a:t>
            </a:r>
            <a:r>
              <a:rPr lang="ko-KR" altLang="en-US" dirty="0"/>
              <a:t> 시 </a:t>
            </a:r>
            <a:r>
              <a:rPr lang="en-US" altLang="ko-KR" dirty="0"/>
              <a:t>Client </a:t>
            </a:r>
            <a:r>
              <a:rPr lang="ko-KR" altLang="en-US" dirty="0" err="1"/>
              <a:t>접속자</a:t>
            </a:r>
            <a:r>
              <a:rPr lang="ko-KR" altLang="en-US" dirty="0"/>
              <a:t> 수가 최대인 경우 영상의 지연시간은 </a:t>
            </a:r>
            <a:r>
              <a:rPr lang="en-US" altLang="ko-KR" dirty="0" smtClean="0"/>
              <a:t>3000ms</a:t>
            </a:r>
            <a:r>
              <a:rPr lang="ko-KR" altLang="en-US" dirty="0" smtClean="0"/>
              <a:t>이내로 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>
              <a:lnSpc>
                <a:spcPct val="120000"/>
              </a:lnSpc>
            </a:pPr>
            <a:r>
              <a:rPr lang="en-US" altLang="ko-KR" dirty="0" smtClean="0"/>
              <a:t>Client</a:t>
            </a:r>
            <a:r>
              <a:rPr lang="ko-KR" altLang="en-US" dirty="0"/>
              <a:t>로부터 </a:t>
            </a:r>
            <a:r>
              <a:rPr lang="en-US" altLang="ko-KR" dirty="0"/>
              <a:t>CCTV Node</a:t>
            </a:r>
            <a:r>
              <a:rPr lang="ko-KR" altLang="en-US" dirty="0"/>
              <a:t>의 수동 조작 신호를 받았을 경우 신호는 다른 데이터 보다 </a:t>
            </a:r>
            <a:r>
              <a:rPr lang="ko-KR" altLang="en-US" dirty="0" smtClean="0"/>
              <a:t>우선적으로 </a:t>
            </a:r>
            <a:r>
              <a:rPr lang="ko-KR" altLang="en-US" dirty="0"/>
              <a:t>처리가 </a:t>
            </a:r>
            <a:r>
              <a:rPr lang="ko-KR" altLang="en-US" dirty="0" smtClean="0"/>
              <a:t>되어야 하며 </a:t>
            </a:r>
            <a:r>
              <a:rPr lang="ko-KR" altLang="en-US" dirty="0"/>
              <a:t>최대 지연시간은 </a:t>
            </a:r>
            <a:r>
              <a:rPr lang="en-US" altLang="ko-KR" dirty="0"/>
              <a:t>100ms </a:t>
            </a:r>
            <a:r>
              <a:rPr lang="ko-KR" altLang="en-US" dirty="0"/>
              <a:t>이내여야 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>
              <a:lnSpc>
                <a:spcPct val="120000"/>
              </a:lnSpc>
            </a:pPr>
            <a:r>
              <a:rPr lang="ko-KR" altLang="en-US" dirty="0"/>
              <a:t>서</a:t>
            </a:r>
            <a:r>
              <a:rPr lang="ko-KR" altLang="en-US" dirty="0" smtClean="0"/>
              <a:t>버는 </a:t>
            </a:r>
            <a:r>
              <a:rPr lang="en-US" altLang="ko-KR" dirty="0" err="1"/>
              <a:t>CCTV_Node</a:t>
            </a:r>
            <a:r>
              <a:rPr lang="ko-KR" altLang="en-US" dirty="0"/>
              <a:t>로부터 다른 </a:t>
            </a:r>
            <a:r>
              <a:rPr lang="en-US" altLang="ko-KR" dirty="0" err="1"/>
              <a:t>CCTV_Node</a:t>
            </a:r>
            <a:r>
              <a:rPr lang="ko-KR" altLang="en-US" dirty="0"/>
              <a:t>의 물체 탐지 신호를 받으면 </a:t>
            </a:r>
            <a:r>
              <a:rPr lang="ko-KR" altLang="en-US" dirty="0" smtClean="0"/>
              <a:t>모든</a:t>
            </a:r>
            <a:r>
              <a:rPr lang="en-US" altLang="ko-KR" dirty="0"/>
              <a:t> </a:t>
            </a:r>
            <a:r>
              <a:rPr lang="ko-KR" altLang="en-US" dirty="0" err="1" smtClean="0"/>
              <a:t>스트리밍데이터</a:t>
            </a:r>
            <a:r>
              <a:rPr lang="ko-KR" altLang="en-US" dirty="0" smtClean="0"/>
              <a:t> </a:t>
            </a:r>
            <a:r>
              <a:rPr lang="ko-KR" altLang="en-US" dirty="0"/>
              <a:t>보다 최우선 적으로 송신하며 최대 지연시간은 </a:t>
            </a:r>
            <a:r>
              <a:rPr lang="en-US" altLang="ko-KR" dirty="0"/>
              <a:t>100ms </a:t>
            </a:r>
            <a:r>
              <a:rPr lang="ko-KR" altLang="en-US" dirty="0"/>
              <a:t>이내여야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387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평가기준 </a:t>
            </a:r>
            <a:r>
              <a:rPr lang="en-US" altLang="ko-KR" dirty="0" smtClean="0"/>
              <a:t>– Server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lnSpc>
                <a:spcPct val="100000"/>
              </a:lnSpc>
              <a:buNone/>
            </a:pPr>
            <a:r>
              <a:rPr lang="ko-KR" altLang="en-US" sz="2200" b="1" dirty="0"/>
              <a:t>최대 접속대수</a:t>
            </a:r>
          </a:p>
          <a:p>
            <a:pPr fontAlgn="base">
              <a:lnSpc>
                <a:spcPct val="100000"/>
              </a:lnSpc>
            </a:pPr>
            <a:r>
              <a:rPr lang="ko-KR" altLang="en-US" sz="2200" dirty="0" smtClean="0"/>
              <a:t>서버에 </a:t>
            </a:r>
            <a:r>
              <a:rPr lang="ko-KR" altLang="en-US" sz="2200" dirty="0"/>
              <a:t>접속하는 </a:t>
            </a:r>
            <a:r>
              <a:rPr lang="en-US" altLang="ko-KR" sz="2200" dirty="0"/>
              <a:t>Client</a:t>
            </a:r>
            <a:r>
              <a:rPr lang="ko-KR" altLang="en-US" sz="2200" dirty="0"/>
              <a:t>의 수는 최대 </a:t>
            </a:r>
            <a:r>
              <a:rPr lang="en-US" altLang="ko-KR" sz="2200" dirty="0"/>
              <a:t>1000</a:t>
            </a:r>
            <a:r>
              <a:rPr lang="ko-KR" altLang="en-US" sz="2200" dirty="0"/>
              <a:t>대이며 최소 보장 </a:t>
            </a:r>
            <a:r>
              <a:rPr lang="en-US" altLang="ko-KR" sz="2200" dirty="0"/>
              <a:t>Bitrate</a:t>
            </a:r>
            <a:r>
              <a:rPr lang="ko-KR" altLang="en-US" sz="2200" dirty="0"/>
              <a:t>는 </a:t>
            </a:r>
            <a:r>
              <a:rPr lang="en-US" altLang="ko-KR" sz="2200" dirty="0"/>
              <a:t/>
            </a:r>
            <a:br>
              <a:rPr lang="en-US" altLang="ko-KR" sz="2200" dirty="0"/>
            </a:br>
            <a:r>
              <a:rPr lang="en-US" altLang="ko-KR" sz="2200" dirty="0" smtClean="0"/>
              <a:t>H.264</a:t>
            </a:r>
            <a:r>
              <a:rPr lang="ko-KR" altLang="en-US" sz="2200" dirty="0" smtClean="0"/>
              <a:t>기준 </a:t>
            </a:r>
            <a:r>
              <a:rPr lang="en-US" altLang="ko-KR" sz="2200" dirty="0" smtClean="0"/>
              <a:t>4000kbps</a:t>
            </a:r>
            <a:r>
              <a:rPr lang="ko-KR" altLang="en-US" sz="2200" dirty="0"/>
              <a:t>이다</a:t>
            </a:r>
            <a:r>
              <a:rPr lang="en-US" altLang="ko-KR" sz="2200" dirty="0"/>
              <a:t>. </a:t>
            </a:r>
            <a:endParaRPr lang="ko-KR" altLang="en-US" sz="2200" dirty="0"/>
          </a:p>
          <a:p>
            <a:pPr fontAlgn="base">
              <a:lnSpc>
                <a:spcPct val="100000"/>
              </a:lnSpc>
            </a:pPr>
            <a:r>
              <a:rPr lang="ko-KR" altLang="en-US" sz="2200" dirty="0" smtClean="0"/>
              <a:t>각 서버 별 </a:t>
            </a:r>
            <a:r>
              <a:rPr lang="ko-KR" altLang="en-US" sz="2200" dirty="0"/>
              <a:t>최대 </a:t>
            </a:r>
            <a:r>
              <a:rPr lang="en-US" altLang="ko-KR" sz="2200" dirty="0" err="1"/>
              <a:t>CCTV_Node</a:t>
            </a:r>
            <a:r>
              <a:rPr lang="en-US" altLang="ko-KR" sz="2200" dirty="0"/>
              <a:t> </a:t>
            </a:r>
            <a:r>
              <a:rPr lang="ko-KR" altLang="en-US" sz="2200" dirty="0"/>
              <a:t>접속대수는 </a:t>
            </a:r>
            <a:r>
              <a:rPr lang="en-US" altLang="ko-KR" sz="2200" dirty="0"/>
              <a:t>100m</a:t>
            </a:r>
            <a:r>
              <a:rPr lang="ko-KR" altLang="en-US" sz="2200" dirty="0"/>
              <a:t>간격으로 설치를 가정하여 </a:t>
            </a:r>
            <a:r>
              <a:rPr lang="en-US" altLang="ko-KR" sz="2200" dirty="0"/>
              <a:t>350</a:t>
            </a:r>
            <a:r>
              <a:rPr lang="ko-KR" altLang="en-US" sz="2200" dirty="0"/>
              <a:t>대로 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832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평가기준 </a:t>
            </a:r>
            <a:r>
              <a:rPr lang="en-US" altLang="ko-KR" dirty="0" smtClean="0"/>
              <a:t>– Client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ko-KR" altLang="en-US" sz="2200" b="1" dirty="0"/>
              <a:t>기능수행</a:t>
            </a:r>
          </a:p>
          <a:p>
            <a:pPr fontAlgn="base"/>
            <a:r>
              <a:rPr lang="ko-KR" altLang="en-US" sz="2200" dirty="0" smtClean="0"/>
              <a:t>하나의 </a:t>
            </a:r>
            <a:r>
              <a:rPr lang="ko-KR" altLang="en-US" sz="2200" dirty="0"/>
              <a:t>클라이언트는 최대 </a:t>
            </a:r>
            <a:r>
              <a:rPr lang="en-US" altLang="ko-KR" sz="2200" dirty="0"/>
              <a:t>16</a:t>
            </a:r>
            <a:r>
              <a:rPr lang="ko-KR" altLang="en-US" sz="2200" dirty="0"/>
              <a:t>개의 </a:t>
            </a:r>
            <a:r>
              <a:rPr lang="en-US" altLang="ko-KR" sz="2200" dirty="0"/>
              <a:t>CCTV </a:t>
            </a:r>
            <a:r>
              <a:rPr lang="ko-KR" altLang="en-US" sz="2200" dirty="0"/>
              <a:t>화면을 전송 받을 수 있다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/>
            <a:r>
              <a:rPr lang="ko-KR" altLang="en-US" sz="2200" dirty="0" smtClean="0"/>
              <a:t>클라이언트가 </a:t>
            </a:r>
            <a:r>
              <a:rPr lang="en-US" altLang="ko-KR" sz="2200" dirty="0" err="1"/>
              <a:t>CCTV_Node</a:t>
            </a:r>
            <a:r>
              <a:rPr lang="ko-KR" altLang="en-US" sz="2200" dirty="0"/>
              <a:t>를 수동조작 시 정상적으로 기능이 수행되어야 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6166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Purpose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기존의 </a:t>
            </a:r>
            <a:r>
              <a:rPr lang="en-US" altLang="ko-KR" dirty="0"/>
              <a:t>CCTV</a:t>
            </a:r>
            <a:r>
              <a:rPr lang="ko-KR" altLang="en-US" dirty="0"/>
              <a:t>의 정적인 움직임을 탈피하는 동적인 움직임 구현</a:t>
            </a:r>
            <a:endParaRPr lang="en-US" altLang="ko-KR" dirty="0"/>
          </a:p>
          <a:p>
            <a:r>
              <a:rPr lang="en-US" altLang="ko-KR" dirty="0"/>
              <a:t>CCTV</a:t>
            </a:r>
            <a:r>
              <a:rPr lang="ko-KR" altLang="en-US" dirty="0"/>
              <a:t>의 </a:t>
            </a:r>
            <a:r>
              <a:rPr lang="en-US" altLang="ko-KR" dirty="0"/>
              <a:t>Dead zone</a:t>
            </a:r>
            <a:r>
              <a:rPr lang="ko-KR" altLang="en-US" dirty="0"/>
              <a:t>을 최소화</a:t>
            </a:r>
            <a:endParaRPr lang="en-US" altLang="ko-KR" dirty="0"/>
          </a:p>
          <a:p>
            <a:r>
              <a:rPr lang="ko-KR" altLang="en-US" dirty="0"/>
              <a:t>전원</a:t>
            </a:r>
            <a:r>
              <a:rPr lang="en-US" altLang="ko-KR" dirty="0"/>
              <a:t>, </a:t>
            </a:r>
            <a:r>
              <a:rPr lang="ko-KR" altLang="en-US" dirty="0"/>
              <a:t>네트워크 문제시에도 신뢰성 유지</a:t>
            </a:r>
            <a:endParaRPr lang="en-US" altLang="ko-KR" dirty="0"/>
          </a:p>
          <a:p>
            <a:r>
              <a:rPr lang="ko-KR" altLang="en-US" dirty="0"/>
              <a:t>감시 담당 인력 최소화</a:t>
            </a:r>
            <a:endParaRPr lang="en-US" altLang="ko-KR" dirty="0"/>
          </a:p>
          <a:p>
            <a:r>
              <a:rPr lang="en-US" altLang="ko-KR" dirty="0"/>
              <a:t>Cost down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2561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방법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CCTV_Node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lnSpc>
                <a:spcPct val="100000"/>
              </a:lnSpc>
              <a:buNone/>
            </a:pPr>
            <a:r>
              <a:rPr lang="en-US" altLang="ko-KR" sz="2200" b="1" dirty="0" smtClean="0"/>
              <a:t>H/W</a:t>
            </a:r>
            <a:r>
              <a:rPr lang="ko-KR" altLang="en-US" sz="2200" b="1" dirty="0"/>
              <a:t>신뢰성</a:t>
            </a:r>
          </a:p>
          <a:p>
            <a:pPr fontAlgn="base">
              <a:lnSpc>
                <a:spcPct val="100000"/>
              </a:lnSpc>
            </a:pPr>
            <a:r>
              <a:rPr lang="ko-KR" altLang="en-US" sz="2200" dirty="0" smtClean="0"/>
              <a:t>배터리가 </a:t>
            </a:r>
            <a:r>
              <a:rPr lang="ko-KR" altLang="en-US" sz="2200" dirty="0"/>
              <a:t>최대로 충전된 상태에서 </a:t>
            </a:r>
            <a:r>
              <a:rPr lang="ko-KR" altLang="en-US" sz="2200" dirty="0" err="1"/>
              <a:t>상시전원을</a:t>
            </a:r>
            <a:r>
              <a:rPr lang="ko-KR" altLang="en-US" sz="2200" dirty="0"/>
              <a:t> 해제 후 동작시간을 측정한다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>
              <a:lnSpc>
                <a:spcPct val="100000"/>
              </a:lnSpc>
            </a:pPr>
            <a:r>
              <a:rPr lang="ko-KR" altLang="en-US" sz="2200" dirty="0" smtClean="0"/>
              <a:t>서버의 </a:t>
            </a:r>
            <a:r>
              <a:rPr lang="ko-KR" altLang="en-US" sz="2200" dirty="0"/>
              <a:t>클라이언트 </a:t>
            </a:r>
            <a:r>
              <a:rPr lang="ko-KR" altLang="en-US" sz="2200" dirty="0" err="1"/>
              <a:t>접속자</a:t>
            </a:r>
            <a:r>
              <a:rPr lang="ko-KR" altLang="en-US" sz="2200" dirty="0"/>
              <a:t> 수의 변화에 따른 전송되는 영상의 </a:t>
            </a:r>
            <a:r>
              <a:rPr lang="en-US" altLang="ko-KR" sz="2200" dirty="0"/>
              <a:t>Bitrate</a:t>
            </a:r>
            <a:r>
              <a:rPr lang="ko-KR" altLang="en-US" sz="2200" dirty="0"/>
              <a:t>를 측정 한다</a:t>
            </a:r>
            <a:r>
              <a:rPr lang="en-US" altLang="ko-KR" sz="2200" dirty="0" smtClean="0"/>
              <a:t>.</a:t>
            </a:r>
          </a:p>
          <a:p>
            <a:pPr fontAlgn="base">
              <a:lnSpc>
                <a:spcPct val="100000"/>
              </a:lnSpc>
            </a:pPr>
            <a:endParaRPr lang="ko-KR" altLang="en-US" sz="2200" dirty="0"/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altLang="ko-KR" sz="2200" b="1" dirty="0" smtClean="0"/>
              <a:t>S/W </a:t>
            </a:r>
            <a:r>
              <a:rPr lang="ko-KR" altLang="en-US" sz="2200" b="1" dirty="0"/>
              <a:t>알고리즘 및 최적화</a:t>
            </a:r>
          </a:p>
          <a:p>
            <a:pPr fontAlgn="base">
              <a:lnSpc>
                <a:spcPct val="100000"/>
              </a:lnSpc>
            </a:pPr>
            <a:r>
              <a:rPr lang="en-US" altLang="ko-KR" sz="2200" dirty="0" err="1" smtClean="0"/>
              <a:t>CCTV_Node</a:t>
            </a:r>
            <a:r>
              <a:rPr lang="ko-KR" altLang="en-US" sz="2200" dirty="0"/>
              <a:t>에서 한달 처리한 영상 프레임을 분석하여 물체 탐지에 대한 </a:t>
            </a:r>
            <a:r>
              <a:rPr lang="en-US" altLang="ko-KR" sz="2200" dirty="0" smtClean="0"/>
              <a:t/>
            </a:r>
            <a:br>
              <a:rPr lang="en-US" altLang="ko-KR" sz="2200" dirty="0" smtClean="0"/>
            </a:br>
            <a:r>
              <a:rPr lang="en-US" altLang="ko-KR" sz="2200" dirty="0" smtClean="0"/>
              <a:t>false-positive</a:t>
            </a:r>
            <a:r>
              <a:rPr lang="en-US" altLang="ko-KR" sz="2200" dirty="0"/>
              <a:t>, false-negative</a:t>
            </a:r>
            <a:r>
              <a:rPr lang="ko-KR" altLang="en-US" sz="2200" dirty="0"/>
              <a:t>를 계산한다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291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방법 </a:t>
            </a:r>
            <a:r>
              <a:rPr lang="en-US" altLang="ko-KR" dirty="0" smtClean="0"/>
              <a:t>– Server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lnSpc>
                <a:spcPct val="100000"/>
              </a:lnSpc>
              <a:buNone/>
            </a:pPr>
            <a:r>
              <a:rPr lang="ko-KR" altLang="en-US" sz="2200" b="1" dirty="0"/>
              <a:t>데이터 처리 및 전송</a:t>
            </a:r>
          </a:p>
          <a:p>
            <a:pPr fontAlgn="base">
              <a:lnSpc>
                <a:spcPct val="100000"/>
              </a:lnSpc>
            </a:pPr>
            <a:r>
              <a:rPr lang="ko-KR" altLang="en-US" sz="2200" dirty="0" smtClean="0"/>
              <a:t>서버의 </a:t>
            </a:r>
            <a:r>
              <a:rPr lang="ko-KR" altLang="en-US" sz="2200" dirty="0"/>
              <a:t>클라이언트 </a:t>
            </a:r>
            <a:r>
              <a:rPr lang="ko-KR" altLang="en-US" sz="2200" dirty="0" err="1"/>
              <a:t>접속자</a:t>
            </a:r>
            <a:r>
              <a:rPr lang="ko-KR" altLang="en-US" sz="2200" dirty="0"/>
              <a:t> 수의 변화에 따른 전송 </a:t>
            </a:r>
            <a:r>
              <a:rPr lang="en-US" altLang="ko-KR" sz="2200" dirty="0"/>
              <a:t>Bitrate</a:t>
            </a:r>
            <a:r>
              <a:rPr lang="ko-KR" altLang="en-US" sz="2200" dirty="0"/>
              <a:t>를 측정한다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>
              <a:lnSpc>
                <a:spcPct val="100000"/>
              </a:lnSpc>
            </a:pPr>
            <a:r>
              <a:rPr lang="ko-KR" altLang="en-US" sz="2200" dirty="0" smtClean="0"/>
              <a:t>서버의 </a:t>
            </a:r>
            <a:r>
              <a:rPr lang="ko-KR" altLang="en-US" sz="2200" dirty="0"/>
              <a:t>클라이언트 </a:t>
            </a:r>
            <a:r>
              <a:rPr lang="ko-KR" altLang="en-US" sz="2200" dirty="0" err="1"/>
              <a:t>접속자</a:t>
            </a:r>
            <a:r>
              <a:rPr lang="ko-KR" altLang="en-US" sz="2200" dirty="0"/>
              <a:t> 수의 변화에 따른 </a:t>
            </a:r>
            <a:r>
              <a:rPr lang="ko-KR" altLang="en-US" sz="2200" dirty="0" err="1"/>
              <a:t>스트리밍</a:t>
            </a:r>
            <a:r>
              <a:rPr lang="ko-KR" altLang="en-US" sz="2200" dirty="0"/>
              <a:t> 지연시간을 측정한다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>
              <a:lnSpc>
                <a:spcPct val="100000"/>
              </a:lnSpc>
            </a:pPr>
            <a:r>
              <a:rPr lang="en-US" altLang="ko-KR" sz="2200" dirty="0" err="1" smtClean="0"/>
              <a:t>CCTV_Node</a:t>
            </a:r>
            <a:r>
              <a:rPr lang="ko-KR" altLang="en-US" sz="2200" dirty="0"/>
              <a:t>의 수에 따른 서버의 </a:t>
            </a:r>
            <a:r>
              <a:rPr lang="ko-KR" altLang="en-US" sz="2200" dirty="0" err="1"/>
              <a:t>인코딩</a:t>
            </a:r>
            <a:r>
              <a:rPr lang="ko-KR" altLang="en-US" sz="2200" dirty="0"/>
              <a:t> 시간을 측정한다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pPr fontAlgn="base">
              <a:lnSpc>
                <a:spcPct val="100000"/>
              </a:lnSpc>
            </a:pPr>
            <a:r>
              <a:rPr lang="ko-KR" altLang="en-US" sz="2200" dirty="0" smtClean="0"/>
              <a:t>다른 </a:t>
            </a:r>
            <a:r>
              <a:rPr lang="en-US" altLang="ko-KR" sz="2200" dirty="0" err="1"/>
              <a:t>CCTV_Node</a:t>
            </a:r>
            <a:r>
              <a:rPr lang="ko-KR" altLang="en-US" sz="2200" dirty="0"/>
              <a:t>로부터 받은 긴급 신호 데이터가 서버에 도착한 후 클라이언트에 </a:t>
            </a:r>
            <a:r>
              <a:rPr lang="ko-KR" altLang="en-US" sz="2200" dirty="0" smtClean="0"/>
              <a:t>전송이 </a:t>
            </a:r>
            <a:r>
              <a:rPr lang="ko-KR" altLang="en-US" sz="2200" dirty="0"/>
              <a:t>완료된 시점까지의 소요시간을 측정한다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881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방법 </a:t>
            </a:r>
            <a:r>
              <a:rPr lang="en-US" altLang="ko-KR" dirty="0" smtClean="0"/>
              <a:t>– Server &amp; Client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lnSpc>
                <a:spcPct val="100000"/>
              </a:lnSpc>
              <a:buNone/>
            </a:pPr>
            <a:r>
              <a:rPr lang="ko-KR" altLang="en-US" sz="2200" b="1" dirty="0"/>
              <a:t>데이터 처리 및 전송</a:t>
            </a:r>
            <a:r>
              <a:rPr lang="en-US" altLang="ko-KR" sz="2200" b="1" dirty="0"/>
              <a:t>, </a:t>
            </a:r>
            <a:r>
              <a:rPr lang="ko-KR" altLang="en-US" sz="2200" b="1" dirty="0"/>
              <a:t>기능수행</a:t>
            </a:r>
          </a:p>
          <a:p>
            <a:pPr fontAlgn="base">
              <a:lnSpc>
                <a:spcPct val="100000"/>
              </a:lnSpc>
            </a:pPr>
            <a:r>
              <a:rPr lang="ko-KR" altLang="en-US" sz="2200" dirty="0" smtClean="0"/>
              <a:t>서버에 </a:t>
            </a:r>
            <a:r>
              <a:rPr lang="ko-KR" altLang="en-US" sz="2200" dirty="0"/>
              <a:t>클라이언트가 </a:t>
            </a:r>
            <a:r>
              <a:rPr lang="en-US" altLang="ko-KR" sz="2200" dirty="0" err="1"/>
              <a:t>CCTV_Node</a:t>
            </a:r>
            <a:r>
              <a:rPr lang="ko-KR" altLang="en-US" sz="2200" dirty="0"/>
              <a:t>의 수동조작 요청신호를 받은 후 </a:t>
            </a:r>
            <a:r>
              <a:rPr lang="en-US" altLang="ko-KR" sz="2200" dirty="0"/>
              <a:t>Node</a:t>
            </a:r>
            <a:r>
              <a:rPr lang="ko-KR" altLang="en-US" sz="2200" dirty="0"/>
              <a:t>로 전송하는데 소요되는 시간을 측정한다</a:t>
            </a:r>
            <a:r>
              <a:rPr lang="en-US" altLang="ko-KR" sz="2200" dirty="0"/>
              <a:t>.</a:t>
            </a:r>
            <a:endParaRPr lang="ko-KR" altLang="en-US" sz="22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68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실험환경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>
              <a:lnSpc>
                <a:spcPct val="100000"/>
              </a:lnSpc>
            </a:pPr>
            <a:r>
              <a:rPr lang="ko-KR" altLang="en-US" dirty="0"/>
              <a:t>실험은 육군의 협조를 받아 중부 전선을 담당하는 </a:t>
            </a:r>
            <a:r>
              <a:rPr lang="en-US" altLang="ko-KR" dirty="0"/>
              <a:t>3, 5, 6</a:t>
            </a:r>
            <a:r>
              <a:rPr lang="ko-KR" altLang="en-US" dirty="0"/>
              <a:t>사단에 시스템을 설치하고 각 </a:t>
            </a:r>
            <a:r>
              <a:rPr lang="ko-KR" altLang="en-US" dirty="0" smtClean="0"/>
              <a:t>실험 </a:t>
            </a:r>
            <a:r>
              <a:rPr lang="ko-KR" altLang="en-US" dirty="0"/>
              <a:t>및 평가를 </a:t>
            </a:r>
            <a:r>
              <a:rPr lang="en-US" altLang="ko-KR" dirty="0"/>
              <a:t>2016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일부터 </a:t>
            </a:r>
            <a:r>
              <a:rPr lang="en-US" altLang="ko-KR" dirty="0"/>
              <a:t>2016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31</a:t>
            </a:r>
            <a:r>
              <a:rPr lang="ko-KR" altLang="en-US" dirty="0"/>
              <a:t>일까지 수행하였다</a:t>
            </a:r>
            <a:r>
              <a:rPr lang="en-US" altLang="ko-KR" dirty="0"/>
              <a:t>. 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726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결과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99226" y="1690688"/>
            <a:ext cx="10554574" cy="3636511"/>
          </a:xfrm>
        </p:spPr>
        <p:txBody>
          <a:bodyPr/>
          <a:lstStyle/>
          <a:p>
            <a:r>
              <a:rPr lang="ko-KR" altLang="en-US" sz="2200" dirty="0" err="1"/>
              <a:t>상시전원</a:t>
            </a:r>
            <a:r>
              <a:rPr lang="ko-KR" altLang="en-US" sz="2200" dirty="0"/>
              <a:t> 접속 해제 후 시간대별 </a:t>
            </a:r>
            <a:r>
              <a:rPr lang="en-US" altLang="ko-KR" sz="2200" dirty="0" err="1"/>
              <a:t>CCTV_Node</a:t>
            </a:r>
            <a:r>
              <a:rPr lang="ko-KR" altLang="en-US" sz="2200" dirty="0"/>
              <a:t>의 배터리 잔량</a:t>
            </a:r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19811520" descr="EMB0000122c7ce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727" y="2473826"/>
            <a:ext cx="6784546" cy="3801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962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결과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6444" y="1552909"/>
            <a:ext cx="10515600" cy="4351338"/>
          </a:xfrm>
        </p:spPr>
        <p:txBody>
          <a:bodyPr/>
          <a:lstStyle/>
          <a:p>
            <a:pPr fontAlgn="base"/>
            <a:r>
              <a:rPr lang="en-US" altLang="ko-KR" sz="2200" dirty="0" err="1"/>
              <a:t>CCTV_Node</a:t>
            </a:r>
            <a:r>
              <a:rPr lang="ko-KR" altLang="en-US" sz="2200" dirty="0"/>
              <a:t>에서 </a:t>
            </a:r>
            <a:r>
              <a:rPr lang="en-US" altLang="ko-KR" sz="2200" dirty="0"/>
              <a:t>1</a:t>
            </a:r>
            <a:r>
              <a:rPr lang="ko-KR" altLang="en-US" sz="2200" dirty="0"/>
              <a:t>월</a:t>
            </a:r>
            <a:r>
              <a:rPr lang="en-US" altLang="ko-KR" sz="2200" dirty="0"/>
              <a:t>(31</a:t>
            </a:r>
            <a:r>
              <a:rPr lang="ko-KR" altLang="en-US" sz="2200" dirty="0"/>
              <a:t>일</a:t>
            </a:r>
            <a:r>
              <a:rPr lang="en-US" altLang="ko-KR" sz="2200" dirty="0"/>
              <a:t>)</a:t>
            </a:r>
            <a:r>
              <a:rPr lang="ko-KR" altLang="en-US" sz="2200" dirty="0"/>
              <a:t>간 처리한 영상 프레임을 분석하여 계산한 물체탐지에 </a:t>
            </a:r>
            <a:r>
              <a:rPr lang="ko-KR" altLang="en-US" sz="2200" dirty="0" smtClean="0"/>
              <a:t>대한 일별 </a:t>
            </a:r>
            <a:r>
              <a:rPr lang="en-US" altLang="ko-KR" sz="2200" dirty="0"/>
              <a:t>false-positive</a:t>
            </a:r>
            <a:r>
              <a:rPr lang="ko-KR" altLang="en-US" sz="2200" dirty="0"/>
              <a:t>와 </a:t>
            </a:r>
            <a:r>
              <a:rPr lang="en-US" altLang="ko-KR" sz="2200" dirty="0" smtClean="0"/>
              <a:t>false-negative </a:t>
            </a:r>
            <a:r>
              <a:rPr lang="ko-KR" altLang="en-US" sz="2200" dirty="0" smtClean="0"/>
              <a:t>결과 </a:t>
            </a:r>
            <a:r>
              <a:rPr lang="en-US" altLang="ko-KR" sz="2200" dirty="0" smtClean="0"/>
              <a:t/>
            </a:r>
            <a:br>
              <a:rPr lang="en-US" altLang="ko-KR" sz="2200" dirty="0" smtClean="0"/>
            </a:br>
            <a:r>
              <a:rPr lang="en-US" altLang="ko-KR" sz="2200" dirty="0" smtClean="0"/>
              <a:t>(</a:t>
            </a:r>
            <a:r>
              <a:rPr lang="en-US" altLang="ko-KR" sz="2200" dirty="0"/>
              <a:t>1</a:t>
            </a:r>
            <a:r>
              <a:rPr lang="ko-KR" altLang="en-US" sz="2200" dirty="0"/>
              <a:t>월 </a:t>
            </a:r>
            <a:r>
              <a:rPr lang="en-US" altLang="ko-KR" sz="2200" dirty="0"/>
              <a:t>1</a:t>
            </a:r>
            <a:r>
              <a:rPr lang="ko-KR" altLang="en-US" sz="2200" dirty="0"/>
              <a:t>일부터 </a:t>
            </a:r>
            <a:r>
              <a:rPr lang="en-US" altLang="ko-KR" sz="2200" dirty="0"/>
              <a:t>4</a:t>
            </a:r>
            <a:r>
              <a:rPr lang="ko-KR" altLang="en-US" sz="2200" dirty="0"/>
              <a:t>일까지 실험 지역에 </a:t>
            </a:r>
            <a:r>
              <a:rPr lang="ko-KR" altLang="en-US" sz="2200" dirty="0" smtClean="0"/>
              <a:t>폭설경보</a:t>
            </a:r>
            <a:r>
              <a:rPr lang="en-US" altLang="ko-KR" sz="2200" dirty="0" smtClean="0"/>
              <a:t>)</a:t>
            </a:r>
            <a:endParaRPr lang="ko-KR" altLang="en-US" sz="2200" dirty="0"/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273968" y="23612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319812320" descr="EMB0000122c7ce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48" y="2589881"/>
            <a:ext cx="7044991" cy="3960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3013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결과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ko-KR" altLang="en-US" sz="2200" dirty="0" smtClean="0"/>
              <a:t>서버의 클라이언트 </a:t>
            </a:r>
            <a:r>
              <a:rPr lang="ko-KR" altLang="en-US" sz="2200" dirty="0" err="1"/>
              <a:t>접속자</a:t>
            </a:r>
            <a:r>
              <a:rPr lang="ko-KR" altLang="en-US" sz="2200" dirty="0"/>
              <a:t> 수의 변화에 따른 전송되는 영상의 </a:t>
            </a:r>
            <a:r>
              <a:rPr lang="en-US" altLang="ko-KR" sz="2200" dirty="0" smtClean="0"/>
              <a:t>Bitrate</a:t>
            </a:r>
            <a:r>
              <a:rPr lang="ko-KR" altLang="en-US" sz="2200" dirty="0"/>
              <a:t> </a:t>
            </a:r>
            <a:r>
              <a:rPr lang="ko-KR" altLang="en-US" sz="2200" dirty="0" smtClean="0"/>
              <a:t>측정 결과</a:t>
            </a:r>
            <a:endParaRPr lang="ko-KR" altLang="en-US" sz="2200" dirty="0"/>
          </a:p>
          <a:p>
            <a:endParaRPr lang="ko-KR" altLang="en-US" sz="2200" dirty="0"/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92267"/>
            <a:ext cx="7737492" cy="41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86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결과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fontAlgn="base"/>
            <a:r>
              <a:rPr lang="ko-KR" altLang="en-US" sz="2200" dirty="0" smtClean="0"/>
              <a:t>서버의 클라이언트 </a:t>
            </a:r>
            <a:r>
              <a:rPr lang="ko-KR" altLang="en-US" sz="2200" dirty="0" err="1"/>
              <a:t>접속자</a:t>
            </a:r>
            <a:r>
              <a:rPr lang="ko-KR" altLang="en-US" sz="2200" dirty="0"/>
              <a:t> 수의 변화에 따른 </a:t>
            </a:r>
            <a:r>
              <a:rPr lang="ko-KR" altLang="en-US" sz="2200" dirty="0" err="1"/>
              <a:t>스트리밍</a:t>
            </a:r>
            <a:r>
              <a:rPr lang="ko-KR" altLang="en-US" sz="2200" dirty="0"/>
              <a:t> </a:t>
            </a:r>
            <a:r>
              <a:rPr lang="ko-KR" altLang="en-US" sz="2200" dirty="0" smtClean="0"/>
              <a:t>지연시간</a:t>
            </a:r>
            <a:endParaRPr lang="ko-KR" altLang="en-US" sz="2200" dirty="0"/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10652" y="186451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319872312" descr="EMB0000122c7ce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28" b="2376"/>
          <a:stretch>
            <a:fillRect/>
          </a:stretch>
        </p:blipFill>
        <p:spPr bwMode="auto">
          <a:xfrm>
            <a:off x="2228850" y="2321719"/>
            <a:ext cx="7743324" cy="3933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05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결과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fontAlgn="base"/>
            <a:r>
              <a:rPr lang="en-US" altLang="ko-KR" sz="2200" dirty="0" err="1"/>
              <a:t>CCTV_Node</a:t>
            </a:r>
            <a:r>
              <a:rPr lang="ko-KR" altLang="en-US" sz="2200" dirty="0"/>
              <a:t>의 수에 따른 서버의 </a:t>
            </a:r>
            <a:r>
              <a:rPr lang="ko-KR" altLang="en-US" sz="2200" dirty="0" err="1"/>
              <a:t>인코딩</a:t>
            </a:r>
            <a:r>
              <a:rPr lang="ko-KR" altLang="en-US" sz="2200" dirty="0"/>
              <a:t> 시간을 측정한 결과</a:t>
            </a:r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10652" y="186451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9" name="_x318066856" descr="EMB0000122c7ce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725" y="2321719"/>
            <a:ext cx="6695182" cy="4032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90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결과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36867"/>
            <a:ext cx="10515600" cy="4351338"/>
          </a:xfrm>
        </p:spPr>
        <p:txBody>
          <a:bodyPr/>
          <a:lstStyle/>
          <a:p>
            <a:pPr fontAlgn="base"/>
            <a:r>
              <a:rPr lang="ko-KR" altLang="en-US" sz="2200" dirty="0"/>
              <a:t>다른 </a:t>
            </a:r>
            <a:r>
              <a:rPr lang="en-US" altLang="ko-KR" sz="2200" dirty="0" err="1"/>
              <a:t>CCTV_Node</a:t>
            </a:r>
            <a:r>
              <a:rPr lang="ko-KR" altLang="en-US" sz="2200" dirty="0"/>
              <a:t>로부터 받은 긴급 신호 데이터가 서버에 도착한 후 클라이언트에 </a:t>
            </a:r>
            <a:r>
              <a:rPr lang="ko-KR" altLang="en-US" sz="2200" dirty="0" smtClean="0"/>
              <a:t>전송이 </a:t>
            </a:r>
            <a:r>
              <a:rPr lang="ko-KR" altLang="en-US" sz="2200" dirty="0"/>
              <a:t>완료된 시점까지의 소요시간 </a:t>
            </a:r>
            <a:r>
              <a:rPr lang="en-US" altLang="ko-KR" sz="2200" dirty="0"/>
              <a:t>10</a:t>
            </a:r>
            <a:r>
              <a:rPr lang="ko-KR" altLang="en-US" sz="2200" dirty="0"/>
              <a:t>회 측정한 그래프</a:t>
            </a:r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636294" y="16906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5" name="_x319869752" descr="EMB0000122c7ce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050" y="2368385"/>
            <a:ext cx="5968666" cy="4049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970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57275" y="457200"/>
            <a:ext cx="9875520" cy="1356360"/>
          </a:xfrm>
        </p:spPr>
        <p:txBody>
          <a:bodyPr/>
          <a:lstStyle/>
          <a:p>
            <a:r>
              <a:rPr lang="ko-KR" altLang="en-US" dirty="0" smtClean="0"/>
              <a:t>상세 </a:t>
            </a:r>
            <a:r>
              <a:rPr lang="en-US" altLang="ko-KR" dirty="0" smtClean="0"/>
              <a:t>Component </a:t>
            </a:r>
            <a:r>
              <a:rPr lang="ko-KR" altLang="en-US" dirty="0" smtClean="0"/>
              <a:t>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8170" y="1781909"/>
            <a:ext cx="6769768" cy="4495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200" dirty="0" smtClean="0"/>
              <a:t>물체 탐지에 관한 영상처리를 담당하는</a:t>
            </a:r>
            <a:r>
              <a:rPr lang="en-US" altLang="ko-KR" sz="2200" dirty="0" smtClean="0"/>
              <a:t/>
            </a:r>
            <a:br>
              <a:rPr lang="en-US" altLang="ko-KR" sz="2200" dirty="0" smtClean="0"/>
            </a:br>
            <a:r>
              <a:rPr lang="en-US" altLang="ko-KR" sz="2200" dirty="0" err="1" smtClean="0"/>
              <a:t>ObjectDetection</a:t>
            </a:r>
            <a:r>
              <a:rPr lang="en-US" altLang="ko-KR" sz="2200" dirty="0" smtClean="0"/>
              <a:t> Class </a:t>
            </a:r>
            <a:r>
              <a:rPr lang="ko-KR" altLang="en-US" sz="2200" dirty="0" smtClean="0"/>
              <a:t>정의</a:t>
            </a:r>
            <a:endParaRPr lang="en-US" altLang="ko-KR" sz="2200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sz="2200" dirty="0" smtClean="0"/>
              <a:t>Mat : Image Matrix</a:t>
            </a:r>
          </a:p>
          <a:p>
            <a:pPr>
              <a:lnSpc>
                <a:spcPct val="100000"/>
              </a:lnSpc>
            </a:pPr>
            <a:r>
              <a:rPr lang="en-US" altLang="ko-KR" dirty="0" err="1" smtClean="0"/>
              <a:t>RotatedRect</a:t>
            </a:r>
            <a:r>
              <a:rPr lang="en-US" altLang="ko-KR" dirty="0" smtClean="0"/>
              <a:t> : Rotated Rectangle</a:t>
            </a:r>
          </a:p>
          <a:p>
            <a:pPr>
              <a:lnSpc>
                <a:spcPct val="100000"/>
              </a:lnSpc>
            </a:pPr>
            <a:r>
              <a:rPr lang="en-US" altLang="ko-KR" sz="2200" dirty="0" smtClean="0"/>
              <a:t>VideoCapture : High-</a:t>
            </a:r>
            <a:r>
              <a:rPr lang="en-US" altLang="ko-KR" dirty="0" smtClean="0"/>
              <a:t>l</a:t>
            </a:r>
            <a:r>
              <a:rPr lang="en-US" altLang="ko-KR" sz="2200" dirty="0" smtClean="0"/>
              <a:t>evel video device control</a:t>
            </a:r>
            <a:endParaRPr lang="en-US" altLang="ko-KR" sz="2200" dirty="0" smtClean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582" y="1765166"/>
            <a:ext cx="3217989" cy="471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7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실험 결과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36867"/>
            <a:ext cx="10515600" cy="4351338"/>
          </a:xfrm>
        </p:spPr>
        <p:txBody>
          <a:bodyPr/>
          <a:lstStyle/>
          <a:p>
            <a:r>
              <a:rPr lang="ko-KR" altLang="en-US" sz="2200" dirty="0"/>
              <a:t>서버에 클라이언트가 </a:t>
            </a:r>
            <a:r>
              <a:rPr lang="en-US" altLang="ko-KR" sz="2200" dirty="0" err="1"/>
              <a:t>CCTV_Node</a:t>
            </a:r>
            <a:r>
              <a:rPr lang="ko-KR" altLang="en-US" sz="2200" dirty="0"/>
              <a:t>의 수동조작 요청신호를 받은 후 </a:t>
            </a:r>
            <a:r>
              <a:rPr lang="en-US" altLang="ko-KR" sz="2200" dirty="0"/>
              <a:t>Node</a:t>
            </a:r>
            <a:r>
              <a:rPr lang="ko-KR" altLang="en-US" sz="2200" dirty="0"/>
              <a:t>로 전송하는데 소요되는 시간을 </a:t>
            </a:r>
            <a:r>
              <a:rPr lang="en-US" altLang="ko-KR" sz="2200" dirty="0"/>
              <a:t>10</a:t>
            </a:r>
            <a:r>
              <a:rPr lang="ko-KR" altLang="en-US" sz="2200" dirty="0"/>
              <a:t>회 측정한 결과</a:t>
            </a:r>
          </a:p>
          <a:p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636294" y="16906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7" name="_x319871992" descr="EMB0000122c7ce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40"/>
          <a:stretch>
            <a:fillRect/>
          </a:stretch>
        </p:blipFill>
        <p:spPr bwMode="auto">
          <a:xfrm>
            <a:off x="2971800" y="2301709"/>
            <a:ext cx="6237371" cy="4048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97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Q&amp;A</a:t>
            </a:r>
            <a:endParaRPr lang="ko-KR" altLang="en-US" dirty="0"/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6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</a:t>
            </a:r>
            <a:r>
              <a:rPr lang="en-US" altLang="ko-KR" dirty="0"/>
              <a:t>Component </a:t>
            </a:r>
            <a:r>
              <a:rPr lang="ko-KR" altLang="en-US" dirty="0"/>
              <a:t>설계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3000" y="2057400"/>
            <a:ext cx="10613571" cy="4038600"/>
          </a:xfrm>
        </p:spPr>
        <p:txBody>
          <a:bodyPr>
            <a:normAutofit/>
          </a:bodyPr>
          <a:lstStyle/>
          <a:p>
            <a:pPr fontAlgn="base"/>
            <a:r>
              <a:rPr lang="en-US" altLang="ko-KR" b="1" dirty="0" err="1"/>
              <a:t>src_img_acquistion</a:t>
            </a:r>
            <a:r>
              <a:rPr lang="en-US" altLang="ko-KR" dirty="0"/>
              <a:t> : </a:t>
            </a:r>
            <a:r>
              <a:rPr lang="ko-KR" altLang="en-US" dirty="0"/>
              <a:t>카메라 디바이스를 동작 시켜 한 프레임의 이미지를 획득 </a:t>
            </a:r>
            <a:r>
              <a:rPr lang="ko-KR" altLang="en-US" dirty="0" smtClean="0"/>
              <a:t>후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멤버변수인 </a:t>
            </a:r>
            <a:r>
              <a:rPr lang="en-US" altLang="ko-KR" dirty="0" err="1"/>
              <a:t>src_img</a:t>
            </a:r>
            <a:r>
              <a:rPr lang="ko-KR" altLang="en-US" dirty="0"/>
              <a:t>에 저장</a:t>
            </a:r>
          </a:p>
          <a:p>
            <a:pPr fontAlgn="base"/>
            <a:r>
              <a:rPr lang="en-US" altLang="ko-KR" b="1" dirty="0" err="1"/>
              <a:t>bg_img_acquistion</a:t>
            </a:r>
            <a:r>
              <a:rPr lang="en-US" altLang="ko-KR" dirty="0"/>
              <a:t> : </a:t>
            </a:r>
            <a:r>
              <a:rPr lang="ko-KR" altLang="en-US" dirty="0"/>
              <a:t>카메라 디바이스를 동작 시켜 한 프레임의 이미지를 획득 한 후 </a:t>
            </a:r>
            <a:r>
              <a:rPr lang="ko-KR" altLang="en-US" dirty="0" err="1" smtClean="0"/>
              <a:t>그레이</a:t>
            </a:r>
            <a:r>
              <a:rPr lang="ko-KR" altLang="en-US" dirty="0" smtClean="0"/>
              <a:t> </a:t>
            </a:r>
            <a:r>
              <a:rPr lang="ko-KR" altLang="en-US" dirty="0"/>
              <a:t>스케일로 변환 후 </a:t>
            </a:r>
            <a:r>
              <a:rPr lang="en-US" altLang="ko-KR" dirty="0"/>
              <a:t>bg_img</a:t>
            </a:r>
            <a:r>
              <a:rPr lang="ko-KR" altLang="en-US" dirty="0"/>
              <a:t>에 저장해 배경이미지를 얻음</a:t>
            </a:r>
          </a:p>
          <a:p>
            <a:pPr fontAlgn="base"/>
            <a:r>
              <a:rPr lang="en-US" altLang="ko-KR" b="1" dirty="0" err="1"/>
              <a:t>rgb_to_gray</a:t>
            </a:r>
            <a:r>
              <a:rPr lang="en-US" altLang="ko-KR" dirty="0"/>
              <a:t> : </a:t>
            </a:r>
            <a:r>
              <a:rPr lang="ko-KR" altLang="en-US" dirty="0"/>
              <a:t>매개변수로 원본 이미지 매트릭스 객체와 변환 후 저장될 이미지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/>
              <a:t>매트릭스 </a:t>
            </a:r>
            <a:r>
              <a:rPr lang="ko-KR" altLang="en-US" dirty="0"/>
              <a:t>객체를 받는다</a:t>
            </a:r>
            <a:r>
              <a:rPr lang="en-US" altLang="ko-KR" dirty="0"/>
              <a:t>. RGB</a:t>
            </a:r>
            <a:r>
              <a:rPr lang="ko-KR" altLang="en-US" dirty="0"/>
              <a:t>영상을 </a:t>
            </a:r>
            <a:r>
              <a:rPr lang="ko-KR" altLang="en-US" dirty="0" err="1"/>
              <a:t>그레이</a:t>
            </a:r>
            <a:r>
              <a:rPr lang="ko-KR" altLang="en-US" dirty="0"/>
              <a:t> 스케일로 변환하는 역할을 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en-US" altLang="ko-KR" b="1" dirty="0" err="1"/>
              <a:t>abs_diff_img</a:t>
            </a:r>
            <a:r>
              <a:rPr lang="en-US" altLang="ko-KR" dirty="0"/>
              <a:t> : bg_img</a:t>
            </a:r>
            <a:r>
              <a:rPr lang="ko-KR" altLang="en-US" dirty="0"/>
              <a:t>와 </a:t>
            </a:r>
            <a:r>
              <a:rPr lang="en-US" altLang="ko-KR" dirty="0"/>
              <a:t>gray_binary_img</a:t>
            </a:r>
            <a:r>
              <a:rPr lang="ko-KR" altLang="en-US" dirty="0"/>
              <a:t>를 </a:t>
            </a:r>
            <a:r>
              <a:rPr lang="ko-KR" altLang="en-US" dirty="0" err="1"/>
              <a:t>차영상한</a:t>
            </a:r>
            <a:r>
              <a:rPr lang="ko-KR" altLang="en-US" dirty="0"/>
              <a:t> 결과 값을 </a:t>
            </a:r>
            <a:r>
              <a:rPr lang="en-US" altLang="ko-KR" dirty="0"/>
              <a:t>gray_binary_img</a:t>
            </a:r>
            <a:r>
              <a:rPr lang="ko-KR" altLang="en-US" dirty="0"/>
              <a:t>에 </a:t>
            </a:r>
            <a:r>
              <a:rPr lang="ko-KR" altLang="en-US" dirty="0" smtClean="0"/>
              <a:t>저장시키는 </a:t>
            </a:r>
            <a:r>
              <a:rPr lang="ko-KR" altLang="en-US" dirty="0"/>
              <a:t>함수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7449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</a:t>
            </a:r>
            <a:r>
              <a:rPr lang="en-US" altLang="ko-KR" dirty="0"/>
              <a:t>Component </a:t>
            </a:r>
            <a:r>
              <a:rPr lang="ko-KR" altLang="en-US" dirty="0"/>
              <a:t>설계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3000" y="2057400"/>
            <a:ext cx="10613571" cy="4038600"/>
          </a:xfrm>
        </p:spPr>
        <p:txBody>
          <a:bodyPr>
            <a:normAutofit/>
          </a:bodyPr>
          <a:lstStyle/>
          <a:p>
            <a:pPr fontAlgn="base"/>
            <a:r>
              <a:rPr lang="en-US" altLang="ko-KR" b="1" dirty="0"/>
              <a:t>binarization </a:t>
            </a:r>
            <a:r>
              <a:rPr lang="en-US" altLang="ko-KR" dirty="0"/>
              <a:t>: gray_binary_img</a:t>
            </a:r>
            <a:r>
              <a:rPr lang="ko-KR" altLang="en-US" dirty="0"/>
              <a:t>로 입력된 </a:t>
            </a:r>
            <a:r>
              <a:rPr lang="ko-KR" altLang="en-US" dirty="0" err="1"/>
              <a:t>그레이</a:t>
            </a:r>
            <a:r>
              <a:rPr lang="ko-KR" altLang="en-US" dirty="0"/>
              <a:t> 스케일 이미지를 </a:t>
            </a:r>
            <a:r>
              <a:rPr lang="en-US" altLang="ko-KR" dirty="0"/>
              <a:t>Threshold</a:t>
            </a:r>
            <a:r>
              <a:rPr lang="ko-KR" altLang="en-US" dirty="0"/>
              <a:t>를 기준으로 </a:t>
            </a:r>
            <a:r>
              <a:rPr lang="ko-KR" altLang="en-US" dirty="0" smtClean="0"/>
              <a:t>이진화</a:t>
            </a:r>
            <a:r>
              <a:rPr lang="en-US" altLang="ko-KR" dirty="0"/>
              <a:t>(0, 255)</a:t>
            </a:r>
            <a:r>
              <a:rPr lang="ko-KR" altLang="en-US" dirty="0"/>
              <a:t>시켜 </a:t>
            </a:r>
            <a:r>
              <a:rPr lang="en-US" altLang="ko-KR" dirty="0"/>
              <a:t>gray_binary_img</a:t>
            </a:r>
            <a:r>
              <a:rPr lang="ko-KR" altLang="en-US" dirty="0"/>
              <a:t>에 저장한다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en-US" altLang="ko-KR" b="1" dirty="0" err="1"/>
              <a:t>find_moving_object_area_rect</a:t>
            </a:r>
            <a:r>
              <a:rPr lang="en-US" altLang="ko-KR" b="1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이진화된 </a:t>
            </a:r>
            <a:r>
              <a:rPr lang="en-US" altLang="ko-KR" dirty="0"/>
              <a:t>gray_binary_img</a:t>
            </a:r>
            <a:r>
              <a:rPr lang="ko-KR" altLang="en-US" dirty="0"/>
              <a:t>를 </a:t>
            </a:r>
            <a:r>
              <a:rPr lang="ko-KR" altLang="en-US" dirty="0" err="1"/>
              <a:t>입력받아</a:t>
            </a:r>
            <a:r>
              <a:rPr lang="ko-KR" altLang="en-US" dirty="0"/>
              <a:t> 움직이는 물체를 탐지하고 물체의 크기가 특정 </a:t>
            </a:r>
            <a:r>
              <a:rPr lang="en-US" altLang="ko-KR" dirty="0"/>
              <a:t>Threshold </a:t>
            </a:r>
            <a:r>
              <a:rPr lang="ko-KR" altLang="en-US" dirty="0"/>
              <a:t>이상인 물체의 외곽선을 둘러싸는 </a:t>
            </a:r>
            <a:r>
              <a:rPr lang="en-US" altLang="ko-KR" dirty="0"/>
              <a:t>Rotated rectangles</a:t>
            </a:r>
            <a:r>
              <a:rPr lang="ko-KR" altLang="en-US" dirty="0"/>
              <a:t>를 구하여 </a:t>
            </a:r>
            <a:r>
              <a:rPr lang="en-US" altLang="ko-KR" dirty="0"/>
              <a:t>vector</a:t>
            </a:r>
            <a:r>
              <a:rPr lang="ko-KR" altLang="en-US" dirty="0"/>
              <a:t>타입의 </a:t>
            </a:r>
            <a:r>
              <a:rPr lang="en-US" altLang="ko-KR" dirty="0"/>
              <a:t>rotated_rect </a:t>
            </a:r>
            <a:r>
              <a:rPr lang="ko-KR" altLang="en-US" dirty="0"/>
              <a:t>객체에 자료를 추가하는 함수</a:t>
            </a:r>
            <a:r>
              <a:rPr lang="en-US" altLang="ko-KR" dirty="0" smtClean="0"/>
              <a:t>.</a:t>
            </a:r>
          </a:p>
          <a:p>
            <a:pPr fontAlgn="base"/>
            <a:r>
              <a:rPr lang="en-US" altLang="ko-KR" b="1" dirty="0" err="1"/>
              <a:t>draw_moving_object</a:t>
            </a:r>
            <a:r>
              <a:rPr lang="en-US" altLang="ko-KR" dirty="0"/>
              <a:t> : </a:t>
            </a:r>
            <a:r>
              <a:rPr lang="en-US" altLang="ko-KR" dirty="0" err="1"/>
              <a:t>src_image</a:t>
            </a:r>
            <a:r>
              <a:rPr lang="ko-KR" altLang="en-US" dirty="0"/>
              <a:t>에 구한 움직이는 물체를 둘러싸는 </a:t>
            </a:r>
            <a:r>
              <a:rPr lang="en-US" altLang="ko-KR" dirty="0"/>
              <a:t>rotated_rect</a:t>
            </a:r>
            <a:r>
              <a:rPr lang="ko-KR" altLang="en-US" dirty="0"/>
              <a:t>를 </a:t>
            </a:r>
            <a:r>
              <a:rPr lang="en-US" altLang="ko-KR" dirty="0" err="1" smtClean="0"/>
              <a:t>src_image</a:t>
            </a:r>
            <a:r>
              <a:rPr lang="ko-KR" altLang="en-US" dirty="0"/>
              <a:t>에 그리는 함수</a:t>
            </a:r>
            <a:r>
              <a:rPr lang="en-US" altLang="ko-KR" dirty="0" smtClean="0"/>
              <a:t>.</a:t>
            </a:r>
          </a:p>
          <a:p>
            <a:pPr fontAlgn="base"/>
            <a:r>
              <a:rPr lang="en-US" altLang="ko-KR" b="1" dirty="0" err="1"/>
              <a:t>get_src_img_matrix</a:t>
            </a:r>
            <a:r>
              <a:rPr lang="en-US" altLang="ko-KR" dirty="0"/>
              <a:t> : </a:t>
            </a:r>
            <a:r>
              <a:rPr lang="ko-KR" altLang="en-US" dirty="0"/>
              <a:t>다른 클래스에서 이 함수를 호출하여 최종 처리된 </a:t>
            </a:r>
            <a:r>
              <a:rPr lang="en-US" altLang="ko-KR" dirty="0" err="1"/>
              <a:t>src_img</a:t>
            </a:r>
            <a:r>
              <a:rPr lang="ko-KR" altLang="en-US" dirty="0"/>
              <a:t>를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받아갈 </a:t>
            </a:r>
            <a:r>
              <a:rPr lang="ko-KR" altLang="en-US" dirty="0"/>
              <a:t>수 있도록 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endParaRPr lang="ko-KR" altLang="en-US" dirty="0"/>
          </a:p>
          <a:p>
            <a:pPr fontAlgn="base"/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860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 </a:t>
            </a:r>
            <a:r>
              <a:rPr lang="en-US" altLang="ko-KR" dirty="0"/>
              <a:t>Component </a:t>
            </a:r>
            <a:r>
              <a:rPr lang="ko-KR" altLang="en-US" dirty="0"/>
              <a:t>설계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3000" y="2057400"/>
            <a:ext cx="10613571" cy="4038600"/>
          </a:xfrm>
        </p:spPr>
        <p:txBody>
          <a:bodyPr>
            <a:normAutofit/>
          </a:bodyPr>
          <a:lstStyle/>
          <a:p>
            <a:pPr fontAlgn="base"/>
            <a:r>
              <a:rPr lang="en-US" altLang="ko-KR" b="1" dirty="0" err="1"/>
              <a:t>get_status</a:t>
            </a:r>
            <a:r>
              <a:rPr lang="en-US" altLang="ko-KR" dirty="0"/>
              <a:t> : status </a:t>
            </a:r>
            <a:r>
              <a:rPr lang="ko-KR" altLang="en-US" dirty="0"/>
              <a:t>변수의 값을 반환하는 함수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en-US" altLang="ko-KR" b="1" dirty="0" err="1"/>
              <a:t>clear_object</a:t>
            </a:r>
            <a:r>
              <a:rPr lang="en-US" altLang="ko-KR" dirty="0"/>
              <a:t> : </a:t>
            </a:r>
            <a:r>
              <a:rPr lang="ko-KR" altLang="en-US" dirty="0"/>
              <a:t>다음 프레임 촬영을 위해 각 이미지 매트릭스 및 </a:t>
            </a:r>
            <a:r>
              <a:rPr lang="en-US" altLang="ko-KR" dirty="0"/>
              <a:t>rotated_rect</a:t>
            </a:r>
            <a:r>
              <a:rPr lang="ko-KR" altLang="en-US" dirty="0"/>
              <a:t>를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/>
              <a:t>초기화 </a:t>
            </a:r>
            <a:r>
              <a:rPr lang="ko-KR" altLang="en-US" dirty="0"/>
              <a:t>하는 함수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endParaRPr lang="ko-KR" altLang="en-US" dirty="0"/>
          </a:p>
          <a:p>
            <a:pPr fontAlgn="base"/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341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 동영상</a:t>
            </a:r>
            <a:endParaRPr lang="ko-KR" altLang="en-US" dirty="0"/>
          </a:p>
        </p:txBody>
      </p:sp>
      <p:pic>
        <p:nvPicPr>
          <p:cNvPr id="4" name="object_detec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" y="2247900"/>
            <a:ext cx="9872663" cy="3656013"/>
          </a:xfrm>
        </p:spPr>
      </p:pic>
    </p:spTree>
    <p:extLst>
      <p:ext uri="{BB962C8B-B14F-4D97-AF65-F5344CB8AC3E}">
        <p14:creationId xmlns:p14="http://schemas.microsoft.com/office/powerpoint/2010/main" val="410037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Client UI Design Example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4428" y="1752599"/>
            <a:ext cx="6593114" cy="473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36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구현에 필요한 기술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Fast Image Processing</a:t>
            </a:r>
            <a:r>
              <a:rPr lang="ko-KR" altLang="en-US" dirty="0" smtClean="0"/>
              <a:t> </a:t>
            </a:r>
            <a:r>
              <a:rPr lang="en-US" altLang="ko-KR" dirty="0" smtClean="0"/>
              <a:t>Algorithm</a:t>
            </a:r>
          </a:p>
          <a:p>
            <a:r>
              <a:rPr lang="en-US" altLang="ko-KR" dirty="0" smtClean="0"/>
              <a:t>Robust Wireless Sensor Network (WSN) Algorithm</a:t>
            </a:r>
          </a:p>
          <a:p>
            <a:r>
              <a:rPr lang="en-US" altLang="ko-KR" dirty="0" smtClean="0"/>
              <a:t>Dynamic Video Stream Bitrate</a:t>
            </a:r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6150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본">
  <a:themeElements>
    <a:clrScheme name="기본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기본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기본</Template>
  <TotalTime>242</TotalTime>
  <Words>809</Words>
  <Application>Microsoft Office PowerPoint</Application>
  <PresentationFormat>와이드스크린</PresentationFormat>
  <Paragraphs>135</Paragraphs>
  <Slides>31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6" baseType="lpstr">
      <vt:lpstr>맑은 고딕</vt:lpstr>
      <vt:lpstr>함초롬바탕</vt:lpstr>
      <vt:lpstr>Arial</vt:lpstr>
      <vt:lpstr>Corbel</vt:lpstr>
      <vt:lpstr>기본</vt:lpstr>
      <vt:lpstr>컴퓨터시스템기초설계 최종 발표</vt:lpstr>
      <vt:lpstr>Purpose</vt:lpstr>
      <vt:lpstr>상세 Component 설계</vt:lpstr>
      <vt:lpstr>상세 Component 설계</vt:lpstr>
      <vt:lpstr>상세 Component 설계</vt:lpstr>
      <vt:lpstr>상세 Component 설계</vt:lpstr>
      <vt:lpstr>구현 동영상</vt:lpstr>
      <vt:lpstr>Client UI Design Example</vt:lpstr>
      <vt:lpstr>구현에 필요한 기술</vt:lpstr>
      <vt:lpstr>개발환경 – CCTV_Node</vt:lpstr>
      <vt:lpstr>개발환경 – CCTV_Node</vt:lpstr>
      <vt:lpstr>개발환경 – Server</vt:lpstr>
      <vt:lpstr>개발환경 – Client</vt:lpstr>
      <vt:lpstr>Language &amp; Compiler &amp; IDE</vt:lpstr>
      <vt:lpstr>평가기준 – CCTV_Node</vt:lpstr>
      <vt:lpstr>평가기준 – CCTV_Node</vt:lpstr>
      <vt:lpstr>평가기준 – Server</vt:lpstr>
      <vt:lpstr>평가기준 – Server</vt:lpstr>
      <vt:lpstr>평가기준 – Client</vt:lpstr>
      <vt:lpstr>실험 방법 – CCTV_Node</vt:lpstr>
      <vt:lpstr>실험 방법 – Server</vt:lpstr>
      <vt:lpstr>실험 방법 – Server &amp; Client</vt:lpstr>
      <vt:lpstr>실험환경</vt:lpstr>
      <vt:lpstr>실험 결과</vt:lpstr>
      <vt:lpstr>실험 결과</vt:lpstr>
      <vt:lpstr>실험 결과</vt:lpstr>
      <vt:lpstr>실험 결과</vt:lpstr>
      <vt:lpstr>실험 결과</vt:lpstr>
      <vt:lpstr>실험 결과</vt:lpstr>
      <vt:lpstr>실험 결과</vt:lpstr>
      <vt:lpstr>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dong-hyeon hwang</dc:creator>
  <cp:lastModifiedBy>dong-hyeon hwang</cp:lastModifiedBy>
  <cp:revision>16</cp:revision>
  <dcterms:created xsi:type="dcterms:W3CDTF">2015-12-10T14:45:46Z</dcterms:created>
  <dcterms:modified xsi:type="dcterms:W3CDTF">2015-12-15T17:01:08Z</dcterms:modified>
</cp:coreProperties>
</file>

<file path=docProps/thumbnail.jpeg>
</file>